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61" r:id="rId3"/>
    <p:sldId id="257" r:id="rId4"/>
    <p:sldId id="274" r:id="rId5"/>
    <p:sldId id="286" r:id="rId6"/>
    <p:sldId id="275" r:id="rId7"/>
    <p:sldId id="287" r:id="rId8"/>
    <p:sldId id="263" r:id="rId9"/>
    <p:sldId id="298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B1191"/>
    <a:srgbClr val="009900"/>
    <a:srgbClr val="008000"/>
    <a:srgbClr val="0033CC"/>
    <a:srgbClr val="3D09BF"/>
    <a:srgbClr val="FF9900"/>
    <a:srgbClr val="A20000"/>
    <a:srgbClr val="3760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5DFD5E-FD7B-4618-9716-8BBD1405519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49F87B-55E9-4F09-A9F5-4A9759A897F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021F-1DC0-46A9-9B8A-798291C3CFD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36B7-2400-4C03-98F0-7E874C9B6D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B969-825F-4ABA-90F7-587F235048B4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4C1F-6CE1-4A2E-8A67-FD0BF35CB8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E4E0-2C65-41B4-BD1C-DB5A3CB9815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C5FB-A743-48D8-B1AE-6BEFD1CA2F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CCCD-A542-4875-8092-9BE95BF4C10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9577-872F-4EA7-A2B5-BF16EB53827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5208-AB0D-461B-BBDA-7858BAD8A16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DFDD-F409-42FF-A668-3DB4598841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B0E5-DD59-4341-8FC4-C055D0F6B52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CD3B-CF38-46E9-9BF9-405BBFF2C4C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9864-CD35-41AB-ABED-5E7F6886F10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8EEA-6122-4B59-9F8F-4DED6C61570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A184-F7A2-4FC0-92F1-A2ACCB9789B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38C-B0D2-4F61-A794-0A5A740102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3F6C-BBA6-47C3-A8E9-352F4003FBA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146C-F2F7-4CAF-9011-55AD56AE88A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0557-B21A-40B4-9F66-6CC6729DD83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4229-F7F5-4EEB-B308-5436340E1A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DDC3-A1FD-4BFD-A8F4-775A9AADD75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62D4-D838-4058-B5A6-3E595D4D8C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4D8-A5D9-4939-A6A7-2EFAE74FE5D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D957-8E35-4D33-9F42-1C4762CBF61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A85F9-F30C-4812-88B0-A60BD1051DC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DDCBC-2481-4281-8FF5-87F2928149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3456384" cy="3457103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uk-UA" sz="1800" b="1" i="1" dirty="0" err="1" smtClean="0">
                <a:solidFill>
                  <a:srgbClr val="002060"/>
                </a:solidFill>
              </a:rPr>
              <a:t>Ставищенський</a:t>
            </a:r>
            <a:r>
              <a:rPr lang="uk-UA" sz="1800" b="1" i="1" dirty="0" smtClean="0">
                <a:solidFill>
                  <a:srgbClr val="002060"/>
                </a:solidFill>
              </a:rPr>
              <a:t> навчально-виховний комплекс "загальноосвітня школа І-ІІІ ступенів - педагогічний ліцей" №1 </a:t>
            </a:r>
            <a:r>
              <a:rPr lang="uk-UA" sz="1800" b="1" i="1" dirty="0" err="1" smtClean="0">
                <a:solidFill>
                  <a:srgbClr val="002060"/>
                </a:solidFill>
              </a:rPr>
              <a:t>Ставищенської</a:t>
            </a:r>
            <a:r>
              <a:rPr lang="uk-UA" sz="1800" b="1" i="1" dirty="0" smtClean="0">
                <a:solidFill>
                  <a:srgbClr val="002060"/>
                </a:solidFill>
              </a:rPr>
              <a:t> районної ради Київської області</a:t>
            </a:r>
          </a:p>
          <a:p>
            <a:pPr algn="l">
              <a:spcBef>
                <a:spcPct val="0"/>
              </a:spcBef>
            </a:pPr>
            <a:endParaRPr lang="ru-RU" sz="24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331913" y="2997200"/>
            <a:ext cx="72009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50000">
                    <a:srgbClr val="FF9933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03648" y="476672"/>
            <a:ext cx="8064896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Школа як осередок розвитку громади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342902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:\наташаГАШ\фото\IMG_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61376"/>
            <a:ext cx="2952328" cy="28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620688"/>
            <a:ext cx="8229600" cy="1143000"/>
          </a:xfrm>
        </p:spPr>
        <p:txBody>
          <a:bodyPr/>
          <a:lstStyle/>
          <a:p>
            <a:r>
              <a:rPr lang="uk-UA" sz="22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ВИВЧИЛИ ПОТРЕБИ ТА ПОТЕНЦІАЛ </a:t>
            </a:r>
            <a:br>
              <a:rPr lang="uk-UA" sz="22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22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ЩОДО НАДАННЯ КОНСУЛЬТАТИВНОЇ ДОПОМОГИ </a:t>
            </a:r>
            <a:br>
              <a:rPr lang="uk-UA" sz="22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22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ТА АКТУАЛЬНИХ ПОСЛУГ </a:t>
            </a:r>
            <a:endParaRPr lang="uk-UA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2060848"/>
            <a:ext cx="2519362" cy="647700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ЦРБ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0" y="3429000"/>
            <a:ext cx="2786063" cy="720725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Рада ветеранів </a:t>
            </a:r>
            <a:r>
              <a:rPr lang="uk-UA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ВВв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771800" y="5733256"/>
            <a:ext cx="3571875" cy="790575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Учнівське самоврядування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0" y="5000625"/>
            <a:ext cx="2700338" cy="719138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 </a:t>
            </a:r>
            <a:r>
              <a:rPr lang="uk-UA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“Ставищенське</a:t>
            </a: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uk-UA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козацтво”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624638" y="2060848"/>
            <a:ext cx="2519362" cy="647700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Селищна рада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444208" y="3356992"/>
            <a:ext cx="2699792" cy="787400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Батьківський комітет</a:t>
            </a:r>
          </a:p>
          <a:p>
            <a:pPr algn="ctr">
              <a:defRPr/>
            </a:pPr>
            <a:r>
              <a:rPr lang="uk-UA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НВК №1</a:t>
            </a:r>
            <a:endParaRPr lang="ru-RU" sz="1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516216" y="5013176"/>
            <a:ext cx="2627784" cy="719708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Спілка ветеранів </a:t>
            </a:r>
          </a:p>
          <a:p>
            <a:pPr algn="ctr">
              <a:defRPr/>
            </a:pPr>
            <a:r>
              <a:rPr lang="uk-UA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Афганістану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500430" y="428604"/>
            <a:ext cx="532925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Партнерські угоди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Рисунок 7" descr="http://cs624130.vk.me/v624130606/31fae/L1Pbag2qgCA.jpg"/>
          <p:cNvPicPr>
            <a:picLocks noChangeAspect="1" noChangeArrowheads="1"/>
          </p:cNvPicPr>
          <p:nvPr/>
        </p:nvPicPr>
        <p:blipFill>
          <a:blip r:embed="rId2" cstate="print"/>
          <a:srcRect l="13271" r="13271"/>
          <a:stretch>
            <a:fillRect/>
          </a:stretch>
        </p:blipFill>
        <p:spPr>
          <a:xfrm>
            <a:off x="571472" y="1643050"/>
            <a:ext cx="2601017" cy="1950073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643306" y="1714488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ФК </a:t>
            </a:r>
            <a:r>
              <a:rPr lang="uk-UA" sz="2800" b="1" i="1" dirty="0" err="1">
                <a:solidFill>
                  <a:srgbClr val="0B1191"/>
                </a:solidFill>
                <a:latin typeface="Arial" charset="0"/>
              </a:rPr>
              <a:t>Хілд</a:t>
            </a: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 – Любомир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Приватний підприємець </a:t>
            </a:r>
            <a:r>
              <a:rPr lang="uk-UA" sz="2800" b="1" i="1" dirty="0" err="1">
                <a:solidFill>
                  <a:srgbClr val="0B1191"/>
                </a:solidFill>
                <a:latin typeface="Arial" charset="0"/>
              </a:rPr>
              <a:t>Рожанська.В.С</a:t>
            </a:r>
            <a:endParaRPr lang="uk-UA" sz="2800" b="1" i="1" dirty="0">
              <a:solidFill>
                <a:srgbClr val="0B119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Селищна </a:t>
            </a:r>
            <a:r>
              <a:rPr lang="uk-UA" sz="2800" b="1" i="1" dirty="0" smtClean="0">
                <a:solidFill>
                  <a:srgbClr val="0B1191"/>
                </a:solidFill>
                <a:latin typeface="Arial" charset="0"/>
              </a:rPr>
              <a:t>рада</a:t>
            </a:r>
            <a:endParaRPr lang="uk-UA" sz="2800" b="1" i="1" dirty="0">
              <a:solidFill>
                <a:srgbClr val="0B1191"/>
              </a:solidFill>
              <a:latin typeface="Arial" charset="0"/>
            </a:endParaRPr>
          </a:p>
        </p:txBody>
      </p:sp>
      <p:pic>
        <p:nvPicPr>
          <p:cNvPr id="6" name="Рисунок 10" descr="http://lvivsky.com.ua/uploads/images/articles/525cff09524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2541952" cy="18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323528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Спілка ветеранів Афганістану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Рада ветеранів при </a:t>
            </a:r>
            <a:r>
              <a:rPr lang="uk-UA" sz="2800" b="1" i="1" dirty="0" err="1">
                <a:solidFill>
                  <a:srgbClr val="0B1191"/>
                </a:solidFill>
                <a:latin typeface="Arial" charset="0"/>
              </a:rPr>
              <a:t>Ставищенській</a:t>
            </a:r>
            <a:r>
              <a:rPr lang="uk-UA" sz="2800" b="1" i="1" dirty="0">
                <a:solidFill>
                  <a:srgbClr val="0B1191"/>
                </a:solidFill>
                <a:latin typeface="Arial" charset="0"/>
              </a:rPr>
              <a:t> РДА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  <a:latin typeface="+mn-lt"/>
              </a:rPr>
              <a:t>ФК </a:t>
            </a:r>
            <a:r>
              <a:rPr lang="uk-UA" b="1" i="1" dirty="0" err="1" smtClean="0">
                <a:solidFill>
                  <a:srgbClr val="0000FF"/>
                </a:solidFill>
                <a:latin typeface="+mn-lt"/>
              </a:rPr>
              <a:t>Хілд</a:t>
            </a:r>
            <a:r>
              <a:rPr lang="uk-UA" b="1" i="1" dirty="0" smtClean="0">
                <a:solidFill>
                  <a:srgbClr val="0000FF"/>
                </a:solidFill>
                <a:latin typeface="+mn-lt"/>
              </a:rPr>
              <a:t> – Любомир</a:t>
            </a:r>
            <a:r>
              <a:rPr lang="uk-UA" b="1" i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</a:rPr>
              <a:t/>
            </a:r>
            <a:br>
              <a:rPr lang="uk-UA" b="1" i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</a:rPr>
            </a:br>
            <a:endParaRPr lang="uk-UA" dirty="0"/>
          </a:p>
        </p:txBody>
      </p:sp>
      <p:pic>
        <p:nvPicPr>
          <p:cNvPr id="3" name="Picture 28" descr="http://cs622320.vk.me/v622320918/1ce39/mu1R160s8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30" y="1628800"/>
            <a:ext cx="3348074" cy="223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http://cs622728.vk.me/v622728918/3f8e6/R1tgvo8_-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http://cs627921.vk.me/v627921438/139fe/XXN2la5SxJ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2808312" cy="225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3" descr="Фінал-2015_2000-2001-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3831311" cy="21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  <a:latin typeface="+mn-lt"/>
              </a:rPr>
              <a:t>ФК </a:t>
            </a:r>
            <a:r>
              <a:rPr lang="uk-UA" b="1" i="1" dirty="0" err="1" smtClean="0">
                <a:solidFill>
                  <a:srgbClr val="0000FF"/>
                </a:solidFill>
                <a:latin typeface="+mn-lt"/>
              </a:rPr>
              <a:t>Хілд</a:t>
            </a:r>
            <a:r>
              <a:rPr lang="uk-UA" b="1" i="1" dirty="0" smtClean="0">
                <a:solidFill>
                  <a:srgbClr val="0000FF"/>
                </a:solidFill>
                <a:latin typeface="+mn-lt"/>
              </a:rPr>
              <a:t> – Любомир</a:t>
            </a:r>
            <a:endParaRPr lang="uk-UA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Picture 3" descr="G:\ГАШИК\спортивний клас\IMG_2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00000">
            <a:off x="1475656" y="1412776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ГАШИК\спортивний клас\IMG_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600000">
            <a:off x="5508104" y="1412776"/>
            <a:ext cx="3241675" cy="2430462"/>
          </a:xfrm>
          <a:prstGeom prst="rect">
            <a:avLst/>
          </a:prstGeom>
          <a:noFill/>
        </p:spPr>
      </p:pic>
      <p:pic>
        <p:nvPicPr>
          <p:cNvPr id="6" name="Picture 5" descr="G:\ГАШИК\спортивний клас\IMG_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240360" cy="24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ГАШИК\спортивний клас\IMG_2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048" y="1052736"/>
            <a:ext cx="9433048" cy="2281734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Соціальна інклюзія</a:t>
            </a:r>
            <a:b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Створення  </a:t>
            </a: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корекційно</a:t>
            </a: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 </a:t>
            </a: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розвиткового</a:t>
            </a: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b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кабінету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uk-UA" sz="4000" dirty="0">
              <a:latin typeface="+mn-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350100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b="1" i="1" dirty="0">
                <a:solidFill>
                  <a:srgbClr val="0B11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Інклюзивна освіта - перспектива нова.</a:t>
            </a:r>
          </a:p>
          <a:p>
            <a:pPr algn="just">
              <a:defRPr/>
            </a:pPr>
            <a:r>
              <a:rPr lang="uk-UA" sz="2400" b="1" i="1" dirty="0">
                <a:solidFill>
                  <a:srgbClr val="0B11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Хоч різні можливості – рівні права!</a:t>
            </a:r>
          </a:p>
          <a:p>
            <a:pPr algn="just">
              <a:defRPr/>
            </a:pPr>
            <a:r>
              <a:rPr lang="uk-UA" sz="2400" b="1" i="1" dirty="0">
                <a:solidFill>
                  <a:srgbClr val="0B11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Кожна дитина – це цілий світ,</a:t>
            </a:r>
          </a:p>
          <a:p>
            <a:pPr algn="just">
              <a:defRPr/>
            </a:pPr>
            <a:r>
              <a:rPr lang="uk-UA" sz="2400" b="1" i="1" dirty="0">
                <a:solidFill>
                  <a:srgbClr val="0B11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Освіта, повага і рівність для всіх!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Корекційно</a:t>
            </a: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 </a:t>
            </a: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розвитковий</a:t>
            </a: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b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кабінет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uk-UA" dirty="0"/>
          </a:p>
        </p:txBody>
      </p:sp>
      <p:pic>
        <p:nvPicPr>
          <p:cNvPr id="3" name="Picture 2" descr="G:\ГАШИК\кабінет логопеда\IMG_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44824"/>
            <a:ext cx="2880320" cy="2159501"/>
          </a:xfrm>
          <a:prstGeom prst="rect">
            <a:avLst/>
          </a:prstGeom>
          <a:noFill/>
        </p:spPr>
      </p:pic>
      <p:pic>
        <p:nvPicPr>
          <p:cNvPr id="5" name="Picture 6" descr="G:\ГАШИК\кабінет логопеда\IMG_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2891881" cy="216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:\ГАШИК\кабінет логопеда\IMG_2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855218" cy="2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ГАШИК\кабінет логопеда\IMG_2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808312" cy="21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:\ГАШИК\кабінет логопеда\IMG_2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924944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+mn-lt"/>
              </a:rPr>
              <a:t>Наші плани на майбутнє</a:t>
            </a:r>
            <a:endParaRPr lang="uk-UA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55576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latin typeface="+mj-lt"/>
              </a:rPr>
              <a:t>- Посилити просвітницьку роботу щодо підвищення психологічної компетентності батьків та громадськості з питань соціальної інклюзії дітей з особливими освітніми потребами;</a:t>
            </a:r>
            <a:endParaRPr lang="uk-UA" sz="28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+mn-lt"/>
              </a:rPr>
              <a:t>Наші плани на майбутнє</a:t>
            </a:r>
            <a:endParaRPr lang="uk-UA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180528" y="2780928"/>
            <a:ext cx="961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uk-UA" sz="2800" i="1" dirty="0" smtClean="0">
                <a:latin typeface="+mj-lt"/>
              </a:rPr>
              <a:t>Створити волонтерську групу, </a:t>
            </a:r>
          </a:p>
          <a:p>
            <a:pPr algn="ctr"/>
            <a:r>
              <a:rPr lang="uk-UA" sz="2800" i="1" dirty="0" smtClean="0">
                <a:latin typeface="+mj-lt"/>
              </a:rPr>
              <a:t>спланувати роботу;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+mn-lt"/>
              </a:rPr>
              <a:t>Наші плани на майбутнє</a:t>
            </a:r>
            <a:endParaRPr lang="uk-UA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270892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latin typeface="+mj-lt"/>
              </a:rPr>
              <a:t>- Інформувати громадськість про діяльність громадсько-активної школи.</a:t>
            </a:r>
            <a:endParaRPr lang="ru-RU" sz="2800" i="1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259632" y="2852936"/>
            <a:ext cx="69974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Дякуємо за увагу!</a:t>
            </a:r>
            <a:endParaRPr lang="uk-UA" sz="72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1196752"/>
            <a:ext cx="9468544" cy="1296144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0000FF"/>
                </a:solidFill>
                <a:latin typeface="+mn-lt"/>
              </a:rPr>
              <a:t>Проект “З комп'ютером на ти ”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67544" y="3429000"/>
            <a:ext cx="8219256" cy="44973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Мета:</a:t>
            </a:r>
            <a:r>
              <a:rPr lang="uk-UA" sz="2800" dirty="0" smtClean="0">
                <a:solidFill>
                  <a:srgbClr val="002060"/>
                </a:solidFill>
              </a:rPr>
              <a:t> підвищення рівня комп'ютерної грамотності членів місцевої громади Ставища, прилеглих сіл для різних цільових груп.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87624" y="1124744"/>
            <a:ext cx="7489825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uk-UA" sz="2400" b="1" dirty="0"/>
          </a:p>
          <a:p>
            <a:pPr>
              <a:spcBef>
                <a:spcPct val="20000"/>
              </a:spcBef>
            </a:pPr>
            <a:endParaRPr lang="uk-UA" sz="2400" b="1" dirty="0"/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uk-UA" sz="1800" b="1" dirty="0">
              <a:latin typeface="Arial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95536" y="1628800"/>
            <a:ext cx="80831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Створено робочу та ініціативну групу</a:t>
            </a:r>
            <a:endParaRPr lang="uk-UA" sz="3600" b="1" dirty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9" descr="IMG_2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MG_2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MG_2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332656"/>
            <a:ext cx="8713788" cy="2232248"/>
          </a:xfrm>
          <a:noFill/>
          <a:ln>
            <a:noFill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uk-UA" sz="2400" b="1" dirty="0" smtClean="0"/>
          </a:p>
          <a:p>
            <a:pPr algn="ctr">
              <a:buFont typeface="Arial" charset="0"/>
              <a:buNone/>
            </a:pPr>
            <a:endParaRPr lang="uk-UA" sz="24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0000FF"/>
                </a:solidFill>
              </a:rPr>
              <a:t>Створено матеріально – технічні умови для роботи над реалізацією проекту</a:t>
            </a:r>
          </a:p>
          <a:p>
            <a:pPr algn="ctr">
              <a:buFont typeface="Arial" charset="0"/>
              <a:buNone/>
            </a:pPr>
            <a:endParaRPr lang="uk-UA" sz="2400" b="1" dirty="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endParaRPr lang="uk-UA" sz="2400" b="1" dirty="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endParaRPr lang="uk-UA" sz="2400" b="1" dirty="0" smtClean="0"/>
          </a:p>
          <a:p>
            <a:pPr algn="ctr">
              <a:buFont typeface="Arial" charset="0"/>
              <a:buNone/>
            </a:pPr>
            <a:endParaRPr lang="uk-UA" sz="2400" b="1" dirty="0" smtClean="0"/>
          </a:p>
          <a:p>
            <a:pPr algn="ctr">
              <a:buFont typeface="Arial" charset="0"/>
              <a:buNone/>
            </a:pPr>
            <a:endParaRPr lang="uk-UA" sz="2400" b="1" dirty="0" smtClean="0"/>
          </a:p>
          <a:p>
            <a:pPr algn="ctr">
              <a:buFont typeface="Arial" charset="0"/>
              <a:buNone/>
            </a:pPr>
            <a:endParaRPr lang="uk-UA" sz="2400" b="1" dirty="0" smtClean="0"/>
          </a:p>
          <a:p>
            <a:pPr algn="ctr">
              <a:buFont typeface="Arial" charset="0"/>
              <a:buNone/>
            </a:pPr>
            <a:endParaRPr lang="uk-UA" sz="2400" b="1" dirty="0" smtClean="0"/>
          </a:p>
        </p:txBody>
      </p:sp>
      <p:pic>
        <p:nvPicPr>
          <p:cNvPr id="5" name="Picture 7" descr="SAM_7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9364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AM_7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9135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AM_7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02599" cy="307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AM_7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41257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3275856" y="188640"/>
            <a:ext cx="8507288" cy="122460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uk-UA" sz="24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uk-UA" b="1" dirty="0" smtClean="0">
                <a:solidFill>
                  <a:srgbClr val="0000FF"/>
                </a:solidFill>
              </a:rPr>
              <a:t>Оголошено про безкоштовні</a:t>
            </a:r>
          </a:p>
          <a:p>
            <a:pPr>
              <a:lnSpc>
                <a:spcPct val="90000"/>
              </a:lnSpc>
              <a:buNone/>
            </a:pPr>
            <a:r>
              <a:rPr lang="uk-UA" b="1" dirty="0" smtClean="0">
                <a:solidFill>
                  <a:srgbClr val="0000FF"/>
                </a:solidFill>
              </a:rPr>
              <a:t> комп'ютерні курси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b="1" dirty="0" smtClean="0">
                <a:solidFill>
                  <a:srgbClr val="000000"/>
                </a:solidFill>
              </a:rPr>
              <a:t>	</a:t>
            </a:r>
            <a:endParaRPr lang="ru-RU" b="1" dirty="0" smtClean="0"/>
          </a:p>
        </p:txBody>
      </p:sp>
      <p:pic>
        <p:nvPicPr>
          <p:cNvPr id="3" name="Picture 4" descr="SAM_7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38437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AM_7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3838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AM_7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3457253" cy="21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00FF"/>
                </a:solidFill>
                <a:latin typeface="+mn-lt"/>
              </a:rPr>
              <a:t>Проведено </a:t>
            </a:r>
            <a:r>
              <a:rPr lang="uk-UA" sz="4000" b="1" dirty="0" err="1" smtClean="0">
                <a:solidFill>
                  <a:srgbClr val="0000FF"/>
                </a:solidFill>
                <a:latin typeface="+mn-lt"/>
              </a:rPr>
              <a:t>настановчу</a:t>
            </a:r>
            <a:r>
              <a:rPr lang="uk-UA" sz="4000" b="1" dirty="0" smtClean="0">
                <a:solidFill>
                  <a:srgbClr val="0000FF"/>
                </a:solidFill>
                <a:latin typeface="+mn-lt"/>
              </a:rPr>
              <a:t> конференцію</a:t>
            </a:r>
            <a:endParaRPr lang="uk-UA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 descr="G:\ГАШИК\курси\IMG_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204864"/>
            <a:ext cx="3456384" cy="2591879"/>
          </a:xfrm>
          <a:prstGeom prst="rect">
            <a:avLst/>
          </a:prstGeom>
          <a:noFill/>
        </p:spPr>
      </p:pic>
      <p:pic>
        <p:nvPicPr>
          <p:cNvPr id="4" name="Picture 6" descr="G:\ГАШИК\курси\IMG_2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528392" cy="264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ГАШИК\курси\IMG_2340.jpg"/>
          <p:cNvPicPr>
            <a:picLocks noChangeAspect="1" noChangeArrowheads="1"/>
          </p:cNvPicPr>
          <p:nvPr/>
        </p:nvPicPr>
        <p:blipFill>
          <a:blip r:embed="rId4" cstate="print"/>
          <a:srcRect t="20922"/>
          <a:stretch>
            <a:fillRect/>
          </a:stretch>
        </p:blipFill>
        <p:spPr bwMode="auto">
          <a:xfrm>
            <a:off x="2627784" y="4437112"/>
            <a:ext cx="3672408" cy="217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8229600" cy="1223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000" b="1" dirty="0" smtClean="0">
                <a:solidFill>
                  <a:srgbClr val="0000FF"/>
                </a:solidFill>
                <a:latin typeface="+mn-lt"/>
              </a:rPr>
              <a:t>Розпочато роботу курсів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endParaRPr lang="ru-RU" sz="24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2" descr="G:\ГАШИК\курси\IMG_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00808"/>
            <a:ext cx="3143567" cy="2087857"/>
          </a:xfrm>
          <a:prstGeom prst="rect">
            <a:avLst/>
          </a:prstGeom>
          <a:noFill/>
        </p:spPr>
      </p:pic>
      <p:pic>
        <p:nvPicPr>
          <p:cNvPr id="5" name="Picture 4" descr="G:\ГАШИК\курси\IMG_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127732" cy="21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IMG_24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3145478" cy="20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IMG_2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31738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sz="3600" dirty="0" smtClean="0">
                <a:solidFill>
                  <a:srgbClr val="0000FF"/>
                </a:solidFill>
                <a:latin typeface="+mn-lt"/>
              </a:rPr>
              <a:t>І етап </a:t>
            </a:r>
            <a:r>
              <a:rPr lang="uk-UA" sz="3600" dirty="0" err="1" smtClean="0">
                <a:solidFill>
                  <a:srgbClr val="0000FF"/>
                </a:solidFill>
                <a:latin typeface="+mn-lt"/>
              </a:rPr>
              <a:t>самооцінювання</a:t>
            </a:r>
            <a:r>
              <a:rPr lang="uk-UA" sz="3600" dirty="0" smtClean="0">
                <a:solidFill>
                  <a:srgbClr val="0000FF"/>
                </a:solidFill>
                <a:latin typeface="+mn-lt"/>
              </a:rPr>
              <a:t> </a:t>
            </a:r>
            <a:br>
              <a:rPr lang="uk-UA" sz="3600" dirty="0" smtClean="0">
                <a:solidFill>
                  <a:srgbClr val="0000FF"/>
                </a:solidFill>
                <a:latin typeface="+mn-lt"/>
              </a:rPr>
            </a:br>
            <a:r>
              <a:rPr lang="uk-UA" sz="3600" dirty="0" smtClean="0">
                <a:solidFill>
                  <a:srgbClr val="0000FF"/>
                </a:solidFill>
                <a:latin typeface="+mn-lt"/>
              </a:rPr>
              <a:t>( сильні та слабкі сторони школи)</a:t>
            </a:r>
            <a:endParaRPr lang="uk-UA" sz="3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6" descr="IMG_2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019326" cy="451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217</Words>
  <Application>Microsoft Office PowerPoint</Application>
  <PresentationFormat>Екран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Проект “З комп'ютером на ти ”</vt:lpstr>
      <vt:lpstr>Слайд 3</vt:lpstr>
      <vt:lpstr>Слайд 4</vt:lpstr>
      <vt:lpstr>Слайд 5</vt:lpstr>
      <vt:lpstr>Слайд 6</vt:lpstr>
      <vt:lpstr>Проведено настановчу конференцію</vt:lpstr>
      <vt:lpstr>Розпочато роботу курсів </vt:lpstr>
      <vt:lpstr>І етап самооцінювання  ( сильні та слабкі сторони школи)</vt:lpstr>
      <vt:lpstr>ВИВЧИЛИ ПОТРЕБИ ТА ПОТЕНЦІАЛ  ЩОДО НАДАННЯ КОНСУЛЬТАТИВНОЇ ДОПОМОГИ  ТА АКТУАЛЬНИХ ПОСЛУГ </vt:lpstr>
      <vt:lpstr>Слайд 11</vt:lpstr>
      <vt:lpstr>ФК Хілд – Любомир </vt:lpstr>
      <vt:lpstr>ФК Хілд – Любомир</vt:lpstr>
      <vt:lpstr>Соціальна інклюзія Створення  корекційно - розвиткового  кабінету </vt:lpstr>
      <vt:lpstr>Корекційно - розвитковий  кабінет </vt:lpstr>
      <vt:lpstr>Наші плани на майбутнє</vt:lpstr>
      <vt:lpstr>Наші плани на майбутнє</vt:lpstr>
      <vt:lpstr>Наші плани на майбутнє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25</cp:revision>
  <dcterms:created xsi:type="dcterms:W3CDTF">2013-08-23T19:01:23Z</dcterms:created>
  <dcterms:modified xsi:type="dcterms:W3CDTF">2015-11-08T19:28:30Z</dcterms:modified>
</cp:coreProperties>
</file>